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2"/>
  </p:notesMasterIdLst>
  <p:handoutMasterIdLst>
    <p:handoutMasterId r:id="rId13"/>
  </p:handoutMasterIdLst>
  <p:sldIdLst>
    <p:sldId id="267" r:id="rId2"/>
    <p:sldId id="257" r:id="rId3"/>
    <p:sldId id="258" r:id="rId4"/>
    <p:sldId id="266" r:id="rId5"/>
    <p:sldId id="268" r:id="rId6"/>
    <p:sldId id="270" r:id="rId7"/>
    <p:sldId id="271" r:id="rId8"/>
    <p:sldId id="259" r:id="rId9"/>
    <p:sldId id="272" r:id="rId10"/>
    <p:sldId id="264" r:id="rId11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  <p15:guide id="3" orient="horz" pos="2208" userDrawn="1">
          <p15:clr>
            <a:srgbClr val="A4A3A4"/>
          </p15:clr>
        </p15:guide>
        <p15:guide id="4" pos="29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zabeth" initials="E" lastIdx="1" clrIdx="0"/>
  <p:cmAuthor id="7" name=" JKent" initials="JMK" lastIdx="1" clrIdx="7">
    <p:extLst>
      <p:ext uri="{19B8F6BF-5375-455C-9EA6-DF929625EA0E}">
        <p15:presenceInfo xmlns:p15="http://schemas.microsoft.com/office/powerpoint/2012/main" userId=" JKent" providerId="None"/>
      </p:ext>
    </p:extLst>
  </p:cmAuthor>
  <p:cmAuthor id="1" name="Sara.Fluegel" initials="S" lastIdx="0" clrIdx="1"/>
  <p:cmAuthor id="8" name="Tom Kerber" initials="TK" lastIdx="11" clrIdx="8">
    <p:extLst>
      <p:ext uri="{19B8F6BF-5375-455C-9EA6-DF929625EA0E}">
        <p15:presenceInfo xmlns:p15="http://schemas.microsoft.com/office/powerpoint/2012/main" userId="S-1-5-21-1769524117-879106653-423371309-1340" providerId="AD"/>
      </p:ext>
    </p:extLst>
  </p:cmAuthor>
  <p:cmAuthor id="2" name="Yilan Jiang" initials="YJ" lastIdx="41" clrIdx="2">
    <p:extLst>
      <p:ext uri="{19B8F6BF-5375-455C-9EA6-DF929625EA0E}">
        <p15:presenceInfo xmlns:p15="http://schemas.microsoft.com/office/powerpoint/2012/main" userId="S-1-5-21-1769524117-879106653-423371309-1184" providerId="AD"/>
      </p:ext>
    </p:extLst>
  </p:cmAuthor>
  <p:cmAuthor id="9" name="Tricia Parks" initials="TP" lastIdx="1" clrIdx="9">
    <p:extLst>
      <p:ext uri="{19B8F6BF-5375-455C-9EA6-DF929625EA0E}">
        <p15:presenceInfo xmlns:p15="http://schemas.microsoft.com/office/powerpoint/2012/main" userId="S-1-5-21-1769524117-879106653-423371309-1183" providerId="AD"/>
      </p:ext>
    </p:extLst>
  </p:cmAuthor>
  <p:cmAuthor id="3" name="Jennifer Kent" initials="JK" lastIdx="51" clrIdx="3">
    <p:extLst>
      <p:ext uri="{19B8F6BF-5375-455C-9EA6-DF929625EA0E}">
        <p15:presenceInfo xmlns:p15="http://schemas.microsoft.com/office/powerpoint/2012/main" userId="S-1-5-21-1769524117-879106653-423371309-1276" providerId="AD"/>
      </p:ext>
    </p:extLst>
  </p:cmAuthor>
  <p:cmAuthor id="4" name="Chris O'Dell" initials="CO" lastIdx="5" clrIdx="4">
    <p:extLst>
      <p:ext uri="{19B8F6BF-5375-455C-9EA6-DF929625EA0E}">
        <p15:presenceInfo xmlns:p15="http://schemas.microsoft.com/office/powerpoint/2012/main" userId="S-1-5-21-1769524117-879106653-423371309-4629" providerId="AD"/>
      </p:ext>
    </p:extLst>
  </p:cmAuthor>
  <p:cmAuthor id="5" name="David Mitchel" initials="DM" lastIdx="18" clrIdx="5">
    <p:extLst>
      <p:ext uri="{19B8F6BF-5375-455C-9EA6-DF929625EA0E}">
        <p15:presenceInfo xmlns:p15="http://schemas.microsoft.com/office/powerpoint/2012/main" userId="S-1-5-21-1769524117-879106653-423371309-2131" providerId="AD"/>
      </p:ext>
    </p:extLst>
  </p:cmAuthor>
  <p:cmAuthor id="6" name="Patrice Samuels" initials="PS" lastIdx="3" clrIdx="6">
    <p:extLst>
      <p:ext uri="{19B8F6BF-5375-455C-9EA6-DF929625EA0E}">
        <p15:presenceInfo xmlns:p15="http://schemas.microsoft.com/office/powerpoint/2012/main" userId="S-1-5-21-1769524117-879106653-423371309-13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02528"/>
    <a:srgbClr val="004689"/>
    <a:srgbClr val="F2963B"/>
    <a:srgbClr val="F48520"/>
    <a:srgbClr val="DD3C26"/>
    <a:srgbClr val="F15836"/>
    <a:srgbClr val="F89939"/>
    <a:srgbClr val="DE3826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82209" autoAdjust="0"/>
  </p:normalViewPr>
  <p:slideViewPr>
    <p:cSldViewPr snapToGrid="0">
      <p:cViewPr varScale="1">
        <p:scale>
          <a:sx n="57" d="100"/>
          <a:sy n="57" d="100"/>
        </p:scale>
        <p:origin x="72" y="4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113" d="100"/>
          <a:sy n="113" d="100"/>
        </p:scale>
        <p:origin x="2340" y="90"/>
      </p:cViewPr>
      <p:guideLst>
        <p:guide orient="horz" pos="2928"/>
        <p:guide pos="2208"/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F8A1800-7314-403B-A6FB-7AFE210FCB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526574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E84BF-1C6F-43CF-8305-80F68917C81E}" type="datetimeFigureOut">
              <a:rPr lang="en-US" smtClean="0"/>
              <a:t>9/11/2020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316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1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229CF-0FD8-4EB5-A332-38996610E8E8}" type="datetimeFigureOut">
              <a:rPr lang="en-US" smtClean="0"/>
              <a:pPr/>
              <a:t>9/11/2020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6D84F-2D03-4CF6-AC83-C91850CC1C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200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684000" cy="639762"/>
          </a:xfrm>
          <a:prstGeom prst="rect">
            <a:avLst/>
          </a:prstGeom>
        </p:spPr>
        <p:txBody>
          <a:bodyPr/>
          <a:lstStyle>
            <a:lvl1pPr algn="l">
              <a:lnSpc>
                <a:spcPct val="107000"/>
              </a:lnSpc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4"/>
          </p:nvPr>
        </p:nvSpPr>
        <p:spPr bwMode="gray">
          <a:xfrm>
            <a:off x="304801" y="983410"/>
            <a:ext cx="11691668" cy="523615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24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539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96875" indent="-171450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tabLst/>
              <a:defRPr lang="en-US" sz="1600" b="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576263" indent="-17780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Tx/>
              <a:buSzPct val="90000"/>
              <a:buFont typeface="Wingdings" panose="05000000000000000000" pitchFamily="2" charset="2"/>
              <a:buChar char="§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228600" indent="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Tx/>
              <a:buNone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554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684000" cy="639762"/>
          </a:xfrm>
          <a:prstGeom prst="rect">
            <a:avLst/>
          </a:prstGeom>
        </p:spPr>
        <p:txBody>
          <a:bodyPr/>
          <a:lstStyle>
            <a:lvl1pPr algn="l">
              <a:lnSpc>
                <a:spcPct val="107000"/>
              </a:lnSpc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4"/>
          </p:nvPr>
        </p:nvSpPr>
        <p:spPr bwMode="gray">
          <a:xfrm>
            <a:off x="304801" y="983411"/>
            <a:ext cx="5641676" cy="50895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24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539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47663" indent="-122238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  <a:tabLst/>
              <a:defRPr lang="en-US" sz="16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576263" indent="-119063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Tx/>
              <a:buSzPct val="90000"/>
              <a:buFont typeface="Wingdings" panose="05000000000000000000" pitchFamily="2" charset="2"/>
              <a:buChar char="§"/>
              <a:tabLst/>
              <a:defRPr lang="en-US" sz="1400" b="0" spc="20" baseline="0" dirty="0" smtClean="0">
                <a:solidFill>
                  <a:schemeClr val="tx1"/>
                </a:solidFill>
                <a:latin typeface="+mj-lt"/>
                <a:ea typeface="+mn-ea"/>
                <a:cs typeface="Tahoma" pitchFamily="34" charset="0"/>
              </a:defRPr>
            </a:lvl4pPr>
            <a:lvl5pPr marL="228600" indent="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None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6347125" y="983411"/>
            <a:ext cx="5641676" cy="50895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24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539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47663" indent="-122238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  <a:tabLst/>
              <a:defRPr lang="en-US" sz="16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27063" indent="-111125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Tx/>
              <a:buSzPct val="90000"/>
              <a:buFont typeface="Wingdings" panose="05000000000000000000" pitchFamily="2" charset="2"/>
              <a:buChar char="§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228600" indent="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None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510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m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684000" cy="639762"/>
          </a:xfrm>
          <a:prstGeom prst="rect">
            <a:avLst/>
          </a:prstGeom>
        </p:spPr>
        <p:txBody>
          <a:bodyPr/>
          <a:lstStyle>
            <a:lvl1pPr algn="l">
              <a:lnSpc>
                <a:spcPct val="107000"/>
              </a:lnSpc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4"/>
          </p:nvPr>
        </p:nvSpPr>
        <p:spPr bwMode="gray">
          <a:xfrm>
            <a:off x="304801" y="983412"/>
            <a:ext cx="3583460" cy="1430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24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53975" indent="0">
              <a:lnSpc>
                <a:spcPct val="100000"/>
              </a:lnSpc>
              <a:spcBef>
                <a:spcPts val="600"/>
              </a:spcBef>
              <a:spcAft>
                <a:spcPts val="5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6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96875" indent="-171450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79000"/>
              <a:buFont typeface="Wingdings" pitchFamily="2" charset="2"/>
              <a:buChar char="§"/>
              <a:tabLst/>
              <a:defRPr lang="en-US" sz="15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81038" indent="-17145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rgbClr val="005086"/>
              </a:buClr>
              <a:buSzPct val="100000"/>
              <a:buFont typeface="Tahoma" pitchFamily="34" charset="0"/>
              <a:buChar char="–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6347125" y="983411"/>
            <a:ext cx="3538281" cy="143027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24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53975" indent="0">
              <a:lnSpc>
                <a:spcPct val="100000"/>
              </a:lnSpc>
              <a:spcBef>
                <a:spcPts val="600"/>
              </a:spcBef>
              <a:spcAft>
                <a:spcPts val="5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6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96875" indent="-171450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79000"/>
              <a:buFont typeface="Wingdings" pitchFamily="2" charset="2"/>
              <a:buChar char="§"/>
              <a:tabLst/>
              <a:defRPr lang="en-US" sz="15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81038" indent="-17145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rgbClr val="005086"/>
              </a:buClr>
              <a:buSzPct val="100000"/>
              <a:buFont typeface="Tahoma" pitchFamily="34" charset="0"/>
              <a:buChar char="–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64000" y="1040330"/>
            <a:ext cx="1879485" cy="1216839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0109315" y="1040330"/>
            <a:ext cx="1879485" cy="1216839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304800" y="2438400"/>
            <a:ext cx="5648411" cy="374821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18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6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47663" indent="-122238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  <a:tabLst/>
              <a:defRPr lang="en-US" sz="16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81038" indent="-17145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rgbClr val="005086"/>
              </a:buClr>
              <a:buSzPct val="100000"/>
              <a:buFont typeface="Tahoma" pitchFamily="34" charset="0"/>
              <a:buChar char="–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347124" y="2438400"/>
            <a:ext cx="5658152" cy="374821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18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6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47663" indent="-122238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  <a:tabLst/>
              <a:defRPr lang="en-US" sz="16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81038" indent="-17145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rgbClr val="005086"/>
              </a:buClr>
              <a:buSzPct val="100000"/>
              <a:buFont typeface="Tahoma" pitchFamily="34" charset="0"/>
              <a:buChar char="–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93743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lumn +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350001" y="982663"/>
            <a:ext cx="5634567" cy="5073650"/>
          </a:xfrm>
          <a:prstGeom prst="rect">
            <a:avLst/>
          </a:prstGeom>
        </p:spPr>
        <p:txBody>
          <a:bodyPr/>
          <a:lstStyle>
            <a:lvl1pPr>
              <a:defRPr sz="1400" baseline="0">
                <a:latin typeface="+mj-lt"/>
              </a:defRPr>
            </a:lvl1pPr>
          </a:lstStyle>
          <a:p>
            <a:r>
              <a:rPr lang="en-US" dirty="0" smtClean="0"/>
              <a:t>Large Graphic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684000" cy="639762"/>
          </a:xfrm>
          <a:prstGeom prst="rect">
            <a:avLst/>
          </a:prstGeom>
        </p:spPr>
        <p:txBody>
          <a:bodyPr/>
          <a:lstStyle>
            <a:lvl1pPr algn="l">
              <a:lnSpc>
                <a:spcPct val="107000"/>
              </a:lnSpc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4"/>
          </p:nvPr>
        </p:nvSpPr>
        <p:spPr bwMode="gray">
          <a:xfrm>
            <a:off x="304801" y="983411"/>
            <a:ext cx="5641676" cy="50895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EEEEE"/>
              </a:buClr>
              <a:buSzPct val="73000"/>
              <a:buFont typeface="Arial" panose="020B0604020202020204" pitchFamily="34" charset="0"/>
              <a:buNone/>
              <a:tabLst/>
              <a:defRPr sz="24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0" indent="0">
              <a:lnSpc>
                <a:spcPct val="100000"/>
              </a:lnSpc>
              <a:spcBef>
                <a:spcPts val="600"/>
              </a:spcBef>
              <a:spcAft>
                <a:spcPts val="500"/>
              </a:spcAft>
              <a:buClr>
                <a:srgbClr val="EEEEEE"/>
              </a:buClr>
              <a:buSzPct val="75000"/>
              <a:buFont typeface="Arial" panose="020B0604020202020204" pitchFamily="34" charset="0"/>
              <a:buNone/>
              <a:tabLst/>
              <a:defRPr sz="18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47663" indent="-122238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90000"/>
              <a:buFont typeface="Arial" panose="020B0604020202020204" pitchFamily="34" charset="0"/>
              <a:buChar char="•"/>
              <a:tabLst/>
              <a:defRPr lang="en-US" sz="1600" b="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576263" indent="-119063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§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228600" indent="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None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3397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-Flagged-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304799" y="1460179"/>
            <a:ext cx="8257032" cy="463600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 bwMode="gray">
          <a:xfrm>
            <a:off x="304799" y="228600"/>
            <a:ext cx="11795760" cy="85548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2000"/>
              </a:lnSpc>
              <a:spcBef>
                <a:spcPts val="900"/>
              </a:spcBef>
              <a:spcAft>
                <a:spcPts val="300"/>
              </a:spcAft>
              <a:buClr>
                <a:srgbClr val="E2E2E2"/>
              </a:buClr>
              <a:buSzPct val="85000"/>
              <a:buFont typeface="Arial" panose="020B0604020202020204" pitchFamily="34" charset="0"/>
              <a:buNone/>
              <a:defRPr sz="3600" b="1" spc="10" baseline="0">
                <a:solidFill>
                  <a:srgbClr val="0F0F0F"/>
                </a:solidFill>
                <a:latin typeface="+mj-lt"/>
                <a:cs typeface="Tahoma" pitchFamily="34" charset="0"/>
              </a:defRPr>
            </a:lvl1pPr>
            <a:lvl2pPr marL="53975" indent="0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rgbClr val="E6E6E6"/>
              </a:buClr>
              <a:buSzPct val="85000"/>
              <a:buFont typeface="Arial" panose="020B0604020202020204" pitchFamily="34" charset="0"/>
              <a:buNone/>
              <a:tabLst/>
              <a:defRPr sz="1400" b="1" spc="20" baseline="0">
                <a:solidFill>
                  <a:srgbClr val="004689"/>
                </a:solidFill>
                <a:latin typeface="+mj-lt"/>
                <a:cs typeface="Tahoma" pitchFamily="34" charset="0"/>
              </a:defRPr>
            </a:lvl2pPr>
            <a:lvl3pPr marL="393192" indent="-173736">
              <a:lnSpc>
                <a:spcPct val="95000"/>
              </a:lnSpc>
              <a:spcBef>
                <a:spcPts val="300"/>
              </a:spcBef>
              <a:spcAft>
                <a:spcPts val="400"/>
              </a:spcAft>
              <a:buClr>
                <a:srgbClr val="DE3826"/>
              </a:buClr>
              <a:buSzPct val="79000"/>
              <a:buFont typeface="+mj-lt"/>
              <a:buAutoNum type="alphaUcPeriod"/>
              <a:tabLst/>
              <a:defRPr lang="en-US" sz="1200" b="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396875" indent="-17145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SzPct val="100000"/>
              <a:buFont typeface="Wingdings" panose="05000000000000000000" pitchFamily="2" charset="2"/>
              <a:buChar char="§"/>
              <a:defRPr lang="en-US" sz="1200" b="0" kern="1200" spc="20" baseline="0" dirty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15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5" y="1103572"/>
            <a:ext cx="11948160" cy="356607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821805" y="1460179"/>
            <a:ext cx="3268595" cy="463600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>
              <a:lnSpc>
                <a:spcPct val="102000"/>
              </a:lnSpc>
              <a:spcBef>
                <a:spcPts val="900"/>
              </a:spcBef>
              <a:spcAft>
                <a:spcPts val="300"/>
              </a:spcAft>
              <a:buClr>
                <a:srgbClr val="E2E2E2"/>
              </a:buClr>
              <a:buSzPct val="85000"/>
              <a:buFont typeface="Arial" panose="020B0604020202020204" pitchFamily="34" charset="0"/>
              <a:buNone/>
              <a:defRPr sz="1800" b="0" spc="1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spcAft>
                <a:spcPts val="500"/>
              </a:spcAft>
              <a:buClr>
                <a:srgbClr val="C00000"/>
              </a:buClr>
              <a:buSzPct val="100000"/>
              <a:buFontTx/>
              <a:buNone/>
              <a:tabLst/>
              <a:defRPr sz="1400" b="0" spc="20" baseline="0">
                <a:solidFill>
                  <a:schemeClr val="tx1"/>
                </a:solidFill>
                <a:latin typeface="+mj-lt"/>
                <a:cs typeface="Tahoma" pitchFamily="34" charset="0"/>
              </a:defRPr>
            </a:lvl2pPr>
            <a:lvl3pPr marL="347663" indent="-119063">
              <a:lnSpc>
                <a:spcPct val="95000"/>
              </a:lnSpc>
              <a:spcBef>
                <a:spcPts val="300"/>
              </a:spcBef>
              <a:spcAft>
                <a:spcPts val="40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lang="en-US" sz="1400" b="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225425" indent="0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SzPct val="100000"/>
              <a:buFont typeface="Wingdings" panose="05000000000000000000" pitchFamily="2" charset="2"/>
              <a:buNone/>
              <a:defRPr lang="en-US" sz="1200" b="0" kern="1200" spc="20" baseline="0" dirty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15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First Line</a:t>
            </a:r>
          </a:p>
          <a:p>
            <a:pPr lvl="1"/>
            <a:r>
              <a:rPr lang="en-US" dirty="0" smtClean="0"/>
              <a:t>Second Line</a:t>
            </a:r>
          </a:p>
          <a:p>
            <a:pPr lvl="2"/>
            <a:r>
              <a:rPr lang="en-US" dirty="0" smtClean="0"/>
              <a:t>Third Line</a:t>
            </a:r>
          </a:p>
        </p:txBody>
      </p:sp>
    </p:spTree>
    <p:extLst>
      <p:ext uri="{BB962C8B-B14F-4D97-AF65-F5344CB8AC3E}">
        <p14:creationId xmlns:p14="http://schemas.microsoft.com/office/powerpoint/2010/main" val="695062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795760" cy="859536"/>
          </a:xfrm>
          <a:prstGeom prst="rect">
            <a:avLst/>
          </a:prstGeom>
        </p:spPr>
        <p:txBody>
          <a:bodyPr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301625" y="1298575"/>
            <a:ext cx="11714163" cy="4865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7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11795760" cy="859536"/>
          </a:xfrm>
          <a:prstGeom prst="rect">
            <a:avLst/>
          </a:prstGeom>
        </p:spPr>
        <p:txBody>
          <a:bodyPr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301625" y="1298575"/>
            <a:ext cx="5669280" cy="49377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6379071" y="1298575"/>
            <a:ext cx="5669280" cy="4937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82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57" y="677"/>
            <a:ext cx="1223879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40" y="349488"/>
            <a:ext cx="1684653" cy="737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2648931" y="414709"/>
            <a:ext cx="8648307" cy="607464"/>
          </a:xfrm>
          <a:prstGeom prst="rect">
            <a:avLst/>
          </a:prstGeom>
        </p:spPr>
        <p:txBody>
          <a:bodyPr/>
          <a:lstStyle>
            <a:lvl1pPr algn="ctr">
              <a:defRPr lang="en-US" sz="3200" b="1" kern="1200" smtClean="0">
                <a:solidFill>
                  <a:schemeClr val="bg1"/>
                </a:solidFill>
                <a:effectLst>
                  <a:outerShdw blurRad="127000" dist="38100" dir="5400000" algn="t" rotWithShape="0">
                    <a:prstClr val="black">
                      <a:alpha val="92000"/>
                    </a:prst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023022" y="1651738"/>
            <a:ext cx="8545183" cy="392306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defRPr>
            </a:lvl1pPr>
          </a:lstStyle>
          <a:p>
            <a:endParaRPr lang="en-US" sz="150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1604780" y="2444077"/>
            <a:ext cx="950976" cy="1188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1604780" y="3799533"/>
            <a:ext cx="950976" cy="1188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737594" y="2444077"/>
            <a:ext cx="3557956" cy="118872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15888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2E2E2"/>
              </a:buClr>
              <a:buSzPct val="85000"/>
              <a:buFont typeface="Arial" panose="020B0604020202020204" pitchFamily="34" charset="0"/>
              <a:buNone/>
              <a:defRPr lang="en-US" sz="1500" b="1" kern="1200" spc="20" baseline="0" dirty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1pPr>
            <a:lvl2pPr marL="115888"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E6E6E6"/>
              </a:buClr>
              <a:buSzPct val="85000"/>
              <a:buFont typeface="Arial" panose="020B0604020202020204" pitchFamily="34" charset="0"/>
              <a:buNone/>
              <a:tabLst/>
              <a:defRPr lang="en-US" sz="1500" b="0" kern="1200" spc="20" baseline="0" dirty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2pPr>
            <a:lvl3pPr marL="396875" indent="-171450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79000"/>
              <a:buFont typeface="Wingdings" pitchFamily="2" charset="2"/>
              <a:buChar char="§"/>
              <a:tabLst/>
              <a:defRPr lang="en-US" sz="15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81038" indent="-17145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rgbClr val="005086"/>
              </a:buClr>
              <a:buSzPct val="100000"/>
              <a:buFont typeface="Tahoma" pitchFamily="34" charset="0"/>
              <a:buChar char="–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Persons Name</a:t>
            </a:r>
          </a:p>
          <a:p>
            <a:pPr lvl="1"/>
            <a:r>
              <a:rPr lang="en-US" dirty="0" smtClean="0"/>
              <a:t>Persons Title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7594" y="3799533"/>
            <a:ext cx="3557956" cy="118872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15888" indent="0">
              <a:lnSpc>
                <a:spcPct val="107000"/>
              </a:lnSpc>
              <a:spcBef>
                <a:spcPts val="900"/>
              </a:spcBef>
              <a:spcAft>
                <a:spcPts val="100"/>
              </a:spcAft>
              <a:buClr>
                <a:srgbClr val="E2E2E2"/>
              </a:buClr>
              <a:buSzPct val="85000"/>
              <a:buFont typeface="Arial" panose="020B0604020202020204" pitchFamily="34" charset="0"/>
              <a:buNone/>
              <a:defRPr lang="en-US" sz="1500" b="1" kern="1200" spc="20" baseline="0" dirty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1pPr>
            <a:lvl2pPr marL="115888" indent="0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E6E6E6"/>
              </a:buClr>
              <a:buSzPct val="85000"/>
              <a:buFont typeface="Arial" panose="020B0604020202020204" pitchFamily="34" charset="0"/>
              <a:buNone/>
              <a:tabLst/>
              <a:defRPr lang="en-US" sz="1500" b="0" kern="1200" spc="20" baseline="0" dirty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2pPr>
            <a:lvl3pPr marL="396875" indent="-171450">
              <a:lnSpc>
                <a:spcPct val="107000"/>
              </a:lnSpc>
              <a:spcBef>
                <a:spcPts val="200"/>
              </a:spcBef>
              <a:spcAft>
                <a:spcPts val="600"/>
              </a:spcAft>
              <a:buSzPct val="79000"/>
              <a:buFont typeface="Wingdings" pitchFamily="2" charset="2"/>
              <a:buChar char="§"/>
              <a:tabLst/>
              <a:defRPr lang="en-US" sz="1500" b="0" kern="1200" spc="20" baseline="0" dirty="0" smtClean="0">
                <a:solidFill>
                  <a:srgbClr val="171717"/>
                </a:solidFill>
                <a:latin typeface="+mj-lt"/>
                <a:ea typeface="+mn-ea"/>
                <a:cs typeface="Tahoma" pitchFamily="34" charset="0"/>
              </a:defRPr>
            </a:lvl3pPr>
            <a:lvl4pPr marL="681038" indent="-171450" algn="l" rtl="0" eaLnBrk="0" fontAlgn="base" hangingPunct="0">
              <a:lnSpc>
                <a:spcPct val="105000"/>
              </a:lnSpc>
              <a:spcBef>
                <a:spcPts val="200"/>
              </a:spcBef>
              <a:spcAft>
                <a:spcPts val="600"/>
              </a:spcAft>
              <a:buClr>
                <a:srgbClr val="005086"/>
              </a:buClr>
              <a:buSzPct val="100000"/>
              <a:buFont typeface="Tahoma" pitchFamily="34" charset="0"/>
              <a:buChar char="–"/>
              <a:tabLst/>
              <a:defRPr lang="en-US" sz="1400" b="0" spc="20" baseline="0" dirty="0" smtClean="0">
                <a:solidFill>
                  <a:srgbClr val="131313"/>
                </a:solidFill>
                <a:latin typeface="+mj-lt"/>
                <a:ea typeface="+mn-ea"/>
                <a:cs typeface="Tahoma" pitchFamily="34" charset="0"/>
              </a:defRPr>
            </a:lvl4pPr>
            <a:lvl5pPr marL="857250" indent="-184150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Tahoma" pitchFamily="34" charset="0"/>
              <a:buChar char="»"/>
              <a:tabLst/>
              <a:defRPr lang="en-US" sz="1400" b="0" baseline="0" dirty="0" smtClean="0">
                <a:solidFill>
                  <a:srgbClr val="0D0D0D"/>
                </a:solidFill>
                <a:latin typeface="+mj-lt"/>
                <a:ea typeface="+mn-ea"/>
                <a:cs typeface="Tahoma" pitchFamily="34" charset="0"/>
              </a:defRPr>
            </a:lvl5pPr>
            <a:lvl6pPr marL="1146175" indent="-228600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defRPr lang="en-US" sz="1400" baseline="0" dirty="0" smtClean="0">
                <a:solidFill>
                  <a:srgbClr val="0D0D0D"/>
                </a:solidFill>
                <a:latin typeface="+mj-lt"/>
                <a:cs typeface="Tahoma" pitchFamily="34" charset="0"/>
              </a:defRPr>
            </a:lvl6pPr>
          </a:lstStyle>
          <a:p>
            <a:pPr lvl="0"/>
            <a:r>
              <a:rPr lang="en-US" dirty="0" smtClean="0"/>
              <a:t>Persons Name</a:t>
            </a:r>
          </a:p>
          <a:p>
            <a:pPr lvl="1"/>
            <a:r>
              <a:rPr lang="en-US" dirty="0" smtClean="0"/>
              <a:t>Persons Title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604780" y="1900692"/>
            <a:ext cx="581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rPr>
              <a:t>Questions? 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Tahoma" panose="020B0604030504040204" pitchFamily="34" charset="0"/>
              </a:rPr>
              <a:t>Contact us today.</a:t>
            </a:r>
          </a:p>
        </p:txBody>
      </p:sp>
    </p:spTree>
    <p:extLst>
      <p:ext uri="{BB962C8B-B14F-4D97-AF65-F5344CB8AC3E}">
        <p14:creationId xmlns:p14="http://schemas.microsoft.com/office/powerpoint/2010/main" val="3604488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2" y="-10264"/>
            <a:ext cx="12190695" cy="687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2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 rot="16200000" flipV="1">
            <a:off x="5883848" y="533400"/>
            <a:ext cx="439947" cy="12226504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3000">
                <a:schemeClr val="accent1"/>
              </a:gs>
              <a:gs pos="100000">
                <a:schemeClr val="tx2"/>
              </a:gs>
            </a:gsLst>
            <a:lin ang="4200000" scaled="0"/>
            <a:tileRect/>
          </a:gradFill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03" y="6428532"/>
            <a:ext cx="12203503" cy="438095"/>
          </a:xfrm>
          <a:prstGeom prst="rect">
            <a:avLst/>
          </a:prstGeom>
          <a:effectLst>
            <a:innerShdw blurRad="63500">
              <a:prstClr val="black">
                <a:alpha val="23000"/>
              </a:prstClr>
            </a:innerShdw>
          </a:effectLst>
        </p:spPr>
      </p:pic>
      <p:pic>
        <p:nvPicPr>
          <p:cNvPr id="14" name="Picture 13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50" y="6494913"/>
            <a:ext cx="684150" cy="30347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Footer Placeholder 3"/>
          <p:cNvSpPr txBox="1">
            <a:spLocks/>
          </p:cNvSpPr>
          <p:nvPr userDrawn="1"/>
        </p:nvSpPr>
        <p:spPr bwMode="gray">
          <a:xfrm>
            <a:off x="2451424" y="6567778"/>
            <a:ext cx="8974667" cy="154756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kern="1600" dirty="0" smtClean="0">
                <a:solidFill>
                  <a:srgbClr val="FFFFFF">
                    <a:lumMod val="9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www.parksassociates.com    © Parks Associates  </a:t>
            </a:r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11379200" y="6560559"/>
            <a:ext cx="711200" cy="192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1" i="0" kern="120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Tahom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046F06-8976-4DAD-BBD5-2E7D274B84B6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n-ea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0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1" r:id="rId2"/>
    <p:sldLayoutId id="2147483686" r:id="rId3"/>
    <p:sldLayoutId id="2147483687" r:id="rId4"/>
    <p:sldLayoutId id="2147483729" r:id="rId5"/>
    <p:sldLayoutId id="2147483816" r:id="rId6"/>
    <p:sldLayoutId id="2147483817" r:id="rId7"/>
    <p:sldLayoutId id="2147483731" r:id="rId8"/>
    <p:sldLayoutId id="2147483818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mailto:Brad.russell@parksassociates.com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86257" y="5323114"/>
            <a:ext cx="2002972" cy="1284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6619" y="462246"/>
            <a:ext cx="96465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Market Snapshot: </a:t>
            </a:r>
          </a:p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Voice as a Lifeline and the</a:t>
            </a:r>
          </a:p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Transformation of Home Telephony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6619" y="2911182"/>
            <a:ext cx="9646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Parks Associates Snapshot Developed for DECT Forum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3860" y="5608072"/>
            <a:ext cx="1607766" cy="7427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368" y="462246"/>
            <a:ext cx="1603878" cy="7025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71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48931" y="414709"/>
            <a:ext cx="5325175" cy="607464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Thank you.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737594" y="2444076"/>
            <a:ext cx="4039724" cy="1845535"/>
          </a:xfrm>
        </p:spPr>
        <p:txBody>
          <a:bodyPr/>
          <a:lstStyle/>
          <a:p>
            <a:pPr lvl="0" indent="-115888"/>
            <a:r>
              <a:rPr lang="en-US" sz="1800" dirty="0">
                <a:latin typeface="Calibri" panose="020F0502020204030204" pitchFamily="34" charset="0"/>
              </a:rPr>
              <a:t>Brad Russell</a:t>
            </a:r>
          </a:p>
          <a:p>
            <a:pPr lvl="1" indent="-115888"/>
            <a:r>
              <a:rPr lang="en-US" dirty="0">
                <a:latin typeface="Calibri" panose="020F0502020204030204" pitchFamily="34" charset="0"/>
              </a:rPr>
              <a:t>Research Director,</a:t>
            </a:r>
          </a:p>
          <a:p>
            <a:pPr lvl="1" indent="-115888"/>
            <a:r>
              <a:rPr lang="en-US" dirty="0">
                <a:latin typeface="Calibri" panose="020F0502020204030204" pitchFamily="34" charset="0"/>
              </a:rPr>
              <a:t>Connected </a:t>
            </a:r>
            <a:r>
              <a:rPr lang="en-US" dirty="0" smtClean="0">
                <a:latin typeface="Calibri" panose="020F0502020204030204" pitchFamily="34" charset="0"/>
              </a:rPr>
              <a:t>Home</a:t>
            </a:r>
          </a:p>
          <a:p>
            <a:pPr lvl="1" indent="-115888"/>
            <a:r>
              <a:rPr lang="en-US" dirty="0" smtClean="0">
                <a:latin typeface="Calibri" panose="020F0502020204030204" pitchFamily="34" charset="0"/>
                <a:hlinkClick r:id="rId2"/>
              </a:rPr>
              <a:t>Brad.russell@parksassociates.com</a:t>
            </a:r>
            <a:endParaRPr lang="en-US" dirty="0" smtClean="0">
              <a:latin typeface="Calibri" panose="020F0502020204030204" pitchFamily="34" charset="0"/>
            </a:endParaRPr>
          </a:p>
          <a:p>
            <a:pPr lvl="1" indent="-115888"/>
            <a:r>
              <a:rPr lang="en-US" dirty="0" smtClean="0">
                <a:latin typeface="Calibri" panose="020F0502020204030204" pitchFamily="34" charset="0"/>
              </a:rPr>
              <a:t>@</a:t>
            </a:r>
            <a:r>
              <a:rPr lang="en-US" dirty="0" err="1" smtClean="0">
                <a:latin typeface="Calibri" panose="020F0502020204030204" pitchFamily="34" charset="0"/>
              </a:rPr>
              <a:t>bradrusselltech</a:t>
            </a:r>
            <a:endParaRPr lang="en-US" dirty="0" smtClean="0">
              <a:latin typeface="Calibri" panose="020F0502020204030204" pitchFamily="34" charset="0"/>
            </a:endParaRPr>
          </a:p>
          <a:p>
            <a:pPr lvl="1" indent="-115888"/>
            <a:r>
              <a:rPr lang="en-US" dirty="0">
                <a:latin typeface="Calibri" panose="020F0502020204030204" pitchFamily="34" charset="0"/>
              </a:rPr>
              <a:t>https://www.linkedin.com/in/bradtrussell/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0" name="Picture Placeholder 11"/>
          <p:cNvPicPr>
            <a:picLocks noGrp="1" noChangeAspect="1"/>
          </p:cNvPicPr>
          <p:nvPr>
            <p:ph type="pic" sz="quarter" idx="2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9" b="7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3501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panose="020F0502020204030204" pitchFamily="34" charset="0"/>
              </a:rPr>
              <a:t>Project Summary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04801" y="983410"/>
            <a:ext cx="7797799" cy="5236157"/>
          </a:xfrm>
        </p:spPr>
        <p:txBody>
          <a:bodyPr/>
          <a:lstStyle/>
          <a:p>
            <a:r>
              <a:rPr lang="en-US" sz="2000" b="0" dirty="0" smtClean="0">
                <a:latin typeface="Calibri" panose="020F0502020204030204" pitchFamily="34" charset="0"/>
              </a:rPr>
              <a:t>In the early months of the COVID-19 pandemic, DECT Forum </a:t>
            </a:r>
            <a:r>
              <a:rPr lang="en-US" sz="2000" b="0" dirty="0" smtClean="0">
                <a:latin typeface="Calibri" panose="020F0502020204030204" pitchFamily="34" charset="0"/>
              </a:rPr>
              <a:t>marketing leaders picked up on news reports of a dramatic uptick in home telephony. </a:t>
            </a:r>
          </a:p>
          <a:p>
            <a:r>
              <a:rPr lang="en-US" sz="2000" b="0" dirty="0" smtClean="0">
                <a:latin typeface="Calibri" panose="020F0502020204030204" pitchFamily="34" charset="0"/>
              </a:rPr>
              <a:t>Seeing </a:t>
            </a:r>
            <a:r>
              <a:rPr lang="en-US" sz="2000" b="0" dirty="0">
                <a:latin typeface="Calibri" panose="020F0502020204030204" pitchFamily="34" charset="0"/>
              </a:rPr>
              <a:t>this as an opportunity to promote the value of </a:t>
            </a:r>
            <a:r>
              <a:rPr lang="en-US" sz="2000" b="0" dirty="0" smtClean="0">
                <a:latin typeface="Calibri" panose="020F0502020204030204" pitchFamily="34" charset="0"/>
              </a:rPr>
              <a:t>home </a:t>
            </a:r>
            <a:r>
              <a:rPr lang="en-US" sz="2000" b="0" dirty="0">
                <a:latin typeface="Calibri" panose="020F0502020204030204" pitchFamily="34" charset="0"/>
              </a:rPr>
              <a:t>telephony products and </a:t>
            </a:r>
            <a:r>
              <a:rPr lang="en-US" sz="2000" b="0" dirty="0" smtClean="0">
                <a:latin typeface="Calibri" panose="020F0502020204030204" pitchFamily="34" charset="0"/>
              </a:rPr>
              <a:t>services, the team charged </a:t>
            </a:r>
            <a:r>
              <a:rPr lang="en-US" sz="2000" b="0" dirty="0" smtClean="0">
                <a:latin typeface="Calibri" panose="020F0502020204030204" pitchFamily="34" charset="0"/>
              </a:rPr>
              <a:t>Parks Associates with developing</a:t>
            </a:r>
            <a:r>
              <a:rPr lang="en-US" sz="2000" b="0" dirty="0" smtClean="0">
                <a:latin typeface="Calibri" panose="020F0502020204030204" pitchFamily="34" charset="0"/>
              </a:rPr>
              <a:t> </a:t>
            </a:r>
            <a:r>
              <a:rPr lang="en-US" sz="2000" b="0" dirty="0">
                <a:latin typeface="Calibri" panose="020F0502020204030204" pitchFamily="34" charset="0"/>
              </a:rPr>
              <a:t>a </a:t>
            </a:r>
            <a:r>
              <a:rPr lang="en-US" sz="2000" b="0" dirty="0" smtClean="0">
                <a:latin typeface="Calibri" panose="020F0502020204030204" pitchFamily="34" charset="0"/>
              </a:rPr>
              <a:t>sponsored Market </a:t>
            </a:r>
            <a:r>
              <a:rPr lang="en-US" sz="2000" b="0" dirty="0">
                <a:latin typeface="Calibri" panose="020F0502020204030204" pitchFamily="34" charset="0"/>
              </a:rPr>
              <a:t>Snapshot White </a:t>
            </a:r>
            <a:r>
              <a:rPr lang="en-US" sz="2000" b="0" dirty="0" smtClean="0">
                <a:latin typeface="Calibri" panose="020F0502020204030204" pitchFamily="34" charset="0"/>
              </a:rPr>
              <a:t>Paper. The report </a:t>
            </a:r>
            <a:r>
              <a:rPr lang="en-US" sz="2000" b="0" dirty="0">
                <a:latin typeface="Calibri" panose="020F0502020204030204" pitchFamily="34" charset="0"/>
              </a:rPr>
              <a:t>provides high-level analysis and research on </a:t>
            </a:r>
            <a:r>
              <a:rPr lang="en-US" sz="2000" b="0" dirty="0" smtClean="0">
                <a:latin typeface="Calibri" panose="020F0502020204030204" pitchFamily="34" charset="0"/>
              </a:rPr>
              <a:t>this </a:t>
            </a:r>
            <a:r>
              <a:rPr lang="en-US" sz="2000" b="0" dirty="0">
                <a:latin typeface="Calibri" panose="020F0502020204030204" pitchFamily="34" charset="0"/>
              </a:rPr>
              <a:t>key topic </a:t>
            </a:r>
            <a:r>
              <a:rPr lang="en-US" sz="2000" b="0" dirty="0" smtClean="0">
                <a:latin typeface="Calibri" panose="020F0502020204030204" pitchFamily="34" charset="0"/>
              </a:rPr>
              <a:t>for </a:t>
            </a:r>
            <a:r>
              <a:rPr lang="en-US" sz="2000" b="0" dirty="0">
                <a:latin typeface="Calibri" panose="020F0502020204030204" pitchFamily="34" charset="0"/>
              </a:rPr>
              <a:t>digital home industries, which could include, but is not limited to, </a:t>
            </a:r>
            <a:r>
              <a:rPr lang="en-US" sz="2000" b="0" dirty="0" smtClean="0">
                <a:latin typeface="Calibri" panose="020F0502020204030204" pitchFamily="34" charset="0"/>
              </a:rPr>
              <a:t>the </a:t>
            </a:r>
            <a:r>
              <a:rPr lang="en-US" sz="2000" b="0" i="1" dirty="0" smtClean="0">
                <a:latin typeface="Calibri" panose="020F0502020204030204" pitchFamily="34" charset="0"/>
              </a:rPr>
              <a:t>COVID-19 </a:t>
            </a:r>
            <a:r>
              <a:rPr lang="en-US" sz="2000" b="0" i="1" dirty="0">
                <a:latin typeface="Calibri" panose="020F0502020204030204" pitchFamily="34" charset="0"/>
              </a:rPr>
              <a:t>driven </a:t>
            </a:r>
            <a:r>
              <a:rPr lang="en-US" sz="2000" b="0" i="1" dirty="0" smtClean="0">
                <a:latin typeface="Calibri" panose="020F0502020204030204" pitchFamily="34" charset="0"/>
              </a:rPr>
              <a:t>impact </a:t>
            </a:r>
            <a:r>
              <a:rPr lang="en-US" sz="2000" b="0" i="1" dirty="0">
                <a:latin typeface="Calibri" panose="020F0502020204030204" pitchFamily="34" charset="0"/>
              </a:rPr>
              <a:t>on telephony,</a:t>
            </a:r>
            <a:r>
              <a:rPr lang="en-US" sz="2000" b="0" dirty="0">
                <a:latin typeface="Calibri" panose="020F0502020204030204" pitchFamily="34" charset="0"/>
              </a:rPr>
              <a:t> </a:t>
            </a:r>
            <a:r>
              <a:rPr lang="en-US" sz="2000" b="0" i="1" dirty="0">
                <a:latin typeface="Calibri" panose="020F0502020204030204" pitchFamily="34" charset="0"/>
              </a:rPr>
              <a:t>connected CE, telephony/access (networking), connected health, and work from home.  </a:t>
            </a:r>
            <a:endParaRPr lang="en-US" sz="2000" b="0" dirty="0">
              <a:latin typeface="Calibri" panose="020F0502020204030204" pitchFamily="34" charset="0"/>
            </a:endParaRPr>
          </a:p>
          <a:p>
            <a:r>
              <a:rPr lang="en-US" sz="2000" b="0" dirty="0" smtClean="0">
                <a:latin typeface="Calibri" panose="020F0502020204030204" pitchFamily="34" charset="0"/>
              </a:rPr>
              <a:t>Sponsored market snapshots are objectively written analyses of market developments. Sponsor activities may be addressed in the body of the report but promotional messages are partitioned on a sponsor page. </a:t>
            </a:r>
            <a:endParaRPr lang="en-US" sz="2000" b="0" dirty="0">
              <a:latin typeface="Calibri" panose="020F0502020204030204" pitchFamily="34" charset="0"/>
            </a:endParaRPr>
          </a:p>
        </p:txBody>
      </p:sp>
      <p:pic>
        <p:nvPicPr>
          <p:cNvPr id="2052" name="Picture 4" descr="How to block a number on a landline phone and reduce spam calls - Business  Insid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099" y="1052512"/>
            <a:ext cx="3698875" cy="184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igaset support - Coolblue - Before 23:59, delivered tomorr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855" y="3084720"/>
            <a:ext cx="3701292" cy="208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70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panose="020F0502020204030204" pitchFamily="34" charset="0"/>
              </a:rPr>
              <a:t>Distribution and Promotion</a:t>
            </a:r>
            <a:endParaRPr lang="en-US" sz="3200" dirty="0">
              <a:latin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04800" y="983411"/>
            <a:ext cx="9563100" cy="5280229"/>
          </a:xfrm>
        </p:spPr>
        <p:txBody>
          <a:bodyPr/>
          <a:lstStyle/>
          <a:p>
            <a:pPr marL="342900" lvl="0" indent="-342900">
              <a:buClrTx/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DECT Forum has unlimited rights to distribute report </a:t>
            </a:r>
            <a:r>
              <a:rPr lang="en-US" b="0" dirty="0">
                <a:latin typeface="Calibri" panose="020F0502020204030204" pitchFamily="34" charset="0"/>
              </a:rPr>
              <a:t>on </a:t>
            </a:r>
            <a:r>
              <a:rPr lang="en-US" b="0" dirty="0" smtClean="0">
                <a:latin typeface="Calibri" panose="020F0502020204030204" pitchFamily="34" charset="0"/>
              </a:rPr>
              <a:t/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US" b="0" dirty="0" smtClean="0">
                <a:latin typeface="Calibri" panose="020F0502020204030204" pitchFamily="34" charset="0"/>
              </a:rPr>
              <a:t>its </a:t>
            </a:r>
            <a:r>
              <a:rPr lang="en-US" b="0" dirty="0">
                <a:latin typeface="Calibri" panose="020F0502020204030204" pitchFamily="34" charset="0"/>
              </a:rPr>
              <a:t>own website and through its own </a:t>
            </a:r>
            <a:r>
              <a:rPr lang="en-US" b="0" dirty="0" smtClean="0">
                <a:latin typeface="Calibri" panose="020F0502020204030204" pitchFamily="34" charset="0"/>
              </a:rPr>
              <a:t>marketing, sales, </a:t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US" b="0" dirty="0" smtClean="0">
                <a:latin typeface="Calibri" panose="020F0502020204030204" pitchFamily="34" charset="0"/>
              </a:rPr>
              <a:t>and publication </a:t>
            </a:r>
            <a:r>
              <a:rPr lang="en-US" b="0" dirty="0">
                <a:latin typeface="Calibri" panose="020F0502020204030204" pitchFamily="34" charset="0"/>
              </a:rPr>
              <a:t>efforts</a:t>
            </a:r>
            <a:r>
              <a:rPr lang="en-US" b="0" dirty="0" smtClean="0">
                <a:latin typeface="Calibri" panose="020F0502020204030204" pitchFamily="34" charset="0"/>
              </a:rPr>
              <a:t>. </a:t>
            </a:r>
            <a:endParaRPr lang="en-US" b="0" dirty="0">
              <a:latin typeface="Calibri" panose="020F0502020204030204" pitchFamily="34" charset="0"/>
            </a:endParaRPr>
          </a:p>
          <a:p>
            <a:pPr marL="342900" lvl="0" indent="-342900">
              <a:buClrTx/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Parks </a:t>
            </a:r>
            <a:r>
              <a:rPr lang="en-US" b="0" dirty="0">
                <a:latin typeface="Calibri" panose="020F0502020204030204" pitchFamily="34" charset="0"/>
              </a:rPr>
              <a:t>Associates will promote </a:t>
            </a:r>
            <a:r>
              <a:rPr lang="en-US" b="0" dirty="0" smtClean="0">
                <a:latin typeface="Calibri" panose="020F0502020204030204" pitchFamily="34" charset="0"/>
              </a:rPr>
              <a:t>report </a:t>
            </a:r>
            <a:r>
              <a:rPr lang="en-US" b="0" dirty="0">
                <a:latin typeface="Calibri" panose="020F0502020204030204" pitchFamily="34" charset="0"/>
              </a:rPr>
              <a:t>via email marketing blasts, </a:t>
            </a:r>
            <a:r>
              <a:rPr lang="en-US" b="0" dirty="0" smtClean="0">
                <a:latin typeface="Calibri" panose="020F0502020204030204" pitchFamily="34" charset="0"/>
              </a:rPr>
              <a:t/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US" b="0" dirty="0" smtClean="0">
                <a:latin typeface="Calibri" panose="020F0502020204030204" pitchFamily="34" charset="0"/>
              </a:rPr>
              <a:t>in </a:t>
            </a:r>
            <a:r>
              <a:rPr lang="en-US" b="0" dirty="0">
                <a:latin typeface="Calibri" panose="020F0502020204030204" pitchFamily="34" charset="0"/>
              </a:rPr>
              <a:t>two separate </a:t>
            </a:r>
            <a:r>
              <a:rPr lang="en-US" b="0" dirty="0" smtClean="0">
                <a:latin typeface="Calibri" panose="020F0502020204030204" pitchFamily="34" charset="0"/>
              </a:rPr>
              <a:t>distributions</a:t>
            </a:r>
            <a:r>
              <a:rPr lang="en-US" b="0" dirty="0">
                <a:latin typeface="Calibri" panose="020F0502020204030204" pitchFamily="34" charset="0"/>
              </a:rPr>
              <a:t>, </a:t>
            </a:r>
            <a:r>
              <a:rPr lang="en-US" b="0" dirty="0" smtClean="0">
                <a:latin typeface="Calibri" panose="020F0502020204030204" pitchFamily="34" charset="0"/>
              </a:rPr>
              <a:t>six </a:t>
            </a:r>
            <a:r>
              <a:rPr lang="en-US" b="0" dirty="0">
                <a:latin typeface="Calibri" panose="020F0502020204030204" pitchFamily="34" charset="0"/>
              </a:rPr>
              <a:t>(6) weeks </a:t>
            </a:r>
            <a:r>
              <a:rPr lang="en-US" b="0" dirty="0" smtClean="0">
                <a:latin typeface="Calibri" panose="020F0502020204030204" pitchFamily="34" charset="0"/>
              </a:rPr>
              <a:t>apart.</a:t>
            </a:r>
            <a:r>
              <a:rPr lang="en-US" b="0" dirty="0">
                <a:latin typeface="Calibri" panose="020F0502020204030204" pitchFamily="34" charset="0"/>
              </a:rPr>
              <a:t>   </a:t>
            </a:r>
            <a:endParaRPr lang="en-US" b="0" dirty="0" smtClean="0">
              <a:latin typeface="Calibri" panose="020F0502020204030204" pitchFamily="34" charset="0"/>
            </a:endParaRPr>
          </a:p>
          <a:p>
            <a:pPr marL="342900" lvl="0" indent="-342900">
              <a:buClrTx/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Report </a:t>
            </a:r>
            <a:r>
              <a:rPr lang="en-US" b="0" dirty="0">
                <a:latin typeface="Calibri" panose="020F0502020204030204" pitchFamily="34" charset="0"/>
              </a:rPr>
              <a:t>will be listed in the Whitepaper section of the </a:t>
            </a:r>
            <a:r>
              <a:rPr lang="en-US" b="0" dirty="0" smtClean="0">
                <a:latin typeface="Calibri" panose="020F0502020204030204" pitchFamily="34" charset="0"/>
              </a:rPr>
              <a:t/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US" b="0" dirty="0" smtClean="0">
                <a:latin typeface="Calibri" panose="020F0502020204030204" pitchFamily="34" charset="0"/>
              </a:rPr>
              <a:t>Parks </a:t>
            </a:r>
            <a:r>
              <a:rPr lang="en-US" b="0" dirty="0">
                <a:latin typeface="Calibri" panose="020F0502020204030204" pitchFamily="34" charset="0"/>
              </a:rPr>
              <a:t>Associates </a:t>
            </a:r>
            <a:r>
              <a:rPr lang="en-US" b="0" dirty="0" smtClean="0">
                <a:latin typeface="Calibri" panose="020F0502020204030204" pitchFamily="34" charset="0"/>
              </a:rPr>
              <a:t>websites, </a:t>
            </a:r>
            <a:r>
              <a:rPr lang="en-US" b="0" dirty="0">
                <a:latin typeface="Calibri" panose="020F0502020204030204" pitchFamily="34" charset="0"/>
              </a:rPr>
              <a:t>will be promoted for download </a:t>
            </a:r>
            <a:r>
              <a:rPr lang="en-US" b="0" dirty="0" smtClean="0">
                <a:latin typeface="Calibri" panose="020F0502020204030204" pitchFamily="34" charset="0"/>
              </a:rPr>
              <a:t/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US" b="0" dirty="0" smtClean="0">
                <a:latin typeface="Calibri" panose="020F0502020204030204" pitchFamily="34" charset="0"/>
              </a:rPr>
              <a:t>for  eighteen </a:t>
            </a:r>
            <a:r>
              <a:rPr lang="en-US" b="0" dirty="0">
                <a:latin typeface="Calibri" panose="020F0502020204030204" pitchFamily="34" charset="0"/>
              </a:rPr>
              <a:t>(18) months from </a:t>
            </a:r>
            <a:r>
              <a:rPr lang="en-US" b="0" dirty="0" smtClean="0">
                <a:latin typeface="Calibri" panose="020F0502020204030204" pitchFamily="34" charset="0"/>
              </a:rPr>
              <a:t>posting.</a:t>
            </a:r>
          </a:p>
          <a:p>
            <a:pPr marL="342900" lvl="0" indent="-342900">
              <a:buClrTx/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Advertisements </a:t>
            </a:r>
            <a:r>
              <a:rPr lang="en-US" b="0" dirty="0">
                <a:latin typeface="Calibri" panose="020F0502020204030204" pitchFamily="34" charset="0"/>
              </a:rPr>
              <a:t>for </a:t>
            </a:r>
            <a:r>
              <a:rPr lang="en-US" b="0" dirty="0" smtClean="0">
                <a:latin typeface="Calibri" panose="020F0502020204030204" pitchFamily="34" charset="0"/>
              </a:rPr>
              <a:t>report </a:t>
            </a:r>
            <a:r>
              <a:rPr lang="en-US" b="0" dirty="0">
                <a:latin typeface="Calibri" panose="020F0502020204030204" pitchFamily="34" charset="0"/>
              </a:rPr>
              <a:t>will also appear on Parks Associates’ </a:t>
            </a:r>
            <a:r>
              <a:rPr lang="en-US" b="0" dirty="0" smtClean="0">
                <a:latin typeface="Calibri" panose="020F0502020204030204" pitchFamily="34" charset="0"/>
              </a:rPr>
              <a:t/>
            </a:r>
            <a:br>
              <a:rPr lang="en-US" b="0" dirty="0" smtClean="0">
                <a:latin typeface="Calibri" panose="020F0502020204030204" pitchFamily="34" charset="0"/>
              </a:rPr>
            </a:br>
            <a:r>
              <a:rPr lang="en-US" b="0" dirty="0" smtClean="0">
                <a:latin typeface="Calibri" panose="020F0502020204030204" pitchFamily="34" charset="0"/>
              </a:rPr>
              <a:t>websites </a:t>
            </a:r>
            <a:r>
              <a:rPr lang="en-US" b="0" dirty="0">
                <a:latin typeface="Calibri" panose="020F0502020204030204" pitchFamily="34" charset="0"/>
              </a:rPr>
              <a:t>in the form of banners or sidebars  </a:t>
            </a:r>
            <a:endParaRPr lang="en-US" b="0" dirty="0" smtClean="0">
              <a:latin typeface="Calibri" panose="020F0502020204030204" pitchFamily="34" charset="0"/>
            </a:endParaRPr>
          </a:p>
          <a:p>
            <a:pPr marL="342900" lvl="0" indent="-342900">
              <a:buClrTx/>
              <a:buFont typeface="Arial" panose="020B0604020202020204" pitchFamily="34" charset="0"/>
              <a:buChar char="•"/>
            </a:pPr>
            <a:r>
              <a:rPr lang="en-US" b="0" dirty="0" smtClean="0">
                <a:latin typeface="Calibri" panose="020F0502020204030204" pitchFamily="34" charset="0"/>
              </a:rPr>
              <a:t>Parks </a:t>
            </a:r>
            <a:r>
              <a:rPr lang="en-US" b="0" dirty="0">
                <a:latin typeface="Calibri" panose="020F0502020204030204" pitchFamily="34" charset="0"/>
              </a:rPr>
              <a:t>Associates will include references to </a:t>
            </a:r>
            <a:r>
              <a:rPr lang="en-US" b="0" dirty="0" smtClean="0">
                <a:latin typeface="Calibri" panose="020F0502020204030204" pitchFamily="34" charset="0"/>
              </a:rPr>
              <a:t>report </a:t>
            </a:r>
            <a:r>
              <a:rPr lang="en-US" b="0" dirty="0">
                <a:latin typeface="Calibri" panose="020F0502020204030204" pitchFamily="34" charset="0"/>
              </a:rPr>
              <a:t>in the company’s social networking accounts: LinkedIn, Twitter, Blogs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903">
            <a:off x="9252758" y="1257748"/>
            <a:ext cx="2596342" cy="335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7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000"/>
          <a:stretch/>
        </p:blipFill>
        <p:spPr>
          <a:xfrm>
            <a:off x="1269730" y="537882"/>
            <a:ext cx="9146885" cy="426137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61565" y="3563471"/>
            <a:ext cx="8148917" cy="457200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2224" y="3986784"/>
            <a:ext cx="2816352" cy="256032"/>
          </a:xfrm>
          <a:prstGeom prst="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1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66" b="3773"/>
          <a:stretch/>
        </p:blipFill>
        <p:spPr>
          <a:xfrm>
            <a:off x="2460812" y="288171"/>
            <a:ext cx="7956397" cy="6132632"/>
          </a:xfrm>
          <a:prstGeom prst="rect">
            <a:avLst/>
          </a:prstGeom>
        </p:spPr>
      </p:pic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684000" cy="639762"/>
          </a:xfrm>
        </p:spPr>
        <p:txBody>
          <a:bodyPr/>
          <a:lstStyle/>
          <a:p>
            <a:r>
              <a:rPr lang="en-US" sz="3200" dirty="0" smtClean="0">
                <a:latin typeface="Calibri" panose="020F0502020204030204" pitchFamily="34" charset="0"/>
              </a:rPr>
              <a:t>Service </a:t>
            </a:r>
            <a:br>
              <a:rPr lang="en-US" sz="3200" dirty="0" smtClean="0">
                <a:latin typeface="Calibri" panose="020F0502020204030204" pitchFamily="34" charset="0"/>
              </a:rPr>
            </a:br>
            <a:r>
              <a:rPr lang="en-US" sz="3200" dirty="0" smtClean="0">
                <a:latin typeface="Calibri" panose="020F0502020204030204" pitchFamily="34" charset="0"/>
              </a:rPr>
              <a:t>Provider </a:t>
            </a:r>
            <a:br>
              <a:rPr lang="en-US" sz="3200" dirty="0" smtClean="0">
                <a:latin typeface="Calibri" panose="020F0502020204030204" pitchFamily="34" charset="0"/>
              </a:rPr>
            </a:br>
            <a:r>
              <a:rPr lang="en-US" sz="3200" dirty="0" smtClean="0">
                <a:latin typeface="Calibri" panose="020F0502020204030204" pitchFamily="34" charset="0"/>
              </a:rPr>
              <a:t>Reports</a:t>
            </a:r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29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965" y="174810"/>
            <a:ext cx="4759037" cy="61587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65" y="174810"/>
            <a:ext cx="4770241" cy="617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94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59" y="255493"/>
            <a:ext cx="4687725" cy="60664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34" y="262087"/>
            <a:ext cx="4693119" cy="607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3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242047"/>
            <a:ext cx="4657776" cy="60277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966" y="215152"/>
            <a:ext cx="4686301" cy="606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88" y="215152"/>
            <a:ext cx="4696692" cy="60780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200" y="255494"/>
            <a:ext cx="4675909" cy="605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Parks-2015">
      <a:dk1>
        <a:srgbClr val="2A2A2B"/>
      </a:dk1>
      <a:lt1>
        <a:srgbClr val="FFFFFF"/>
      </a:lt1>
      <a:dk2>
        <a:srgbClr val="39393A"/>
      </a:dk2>
      <a:lt2>
        <a:srgbClr val="FFFFFF"/>
      </a:lt2>
      <a:accent1>
        <a:srgbClr val="1B75BB"/>
      </a:accent1>
      <a:accent2>
        <a:srgbClr val="10436E"/>
      </a:accent2>
      <a:accent3>
        <a:srgbClr val="02A0B0"/>
      </a:accent3>
      <a:accent4>
        <a:srgbClr val="06515F"/>
      </a:accent4>
      <a:accent5>
        <a:srgbClr val="8A9DA8"/>
      </a:accent5>
      <a:accent6>
        <a:srgbClr val="242C33"/>
      </a:accent6>
      <a:hlink>
        <a:srgbClr val="1C75BC"/>
      </a:hlink>
      <a:folHlink>
        <a:srgbClr val="6DD1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18154</TotalTime>
  <Words>189</Words>
  <Application>Microsoft Office PowerPoint</Application>
  <PresentationFormat>Widescreen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Tahoma</vt:lpstr>
      <vt:lpstr>Wingdings</vt:lpstr>
      <vt:lpstr>3_Office Theme</vt:lpstr>
      <vt:lpstr>PowerPoint Presentation</vt:lpstr>
      <vt:lpstr>Project Summary</vt:lpstr>
      <vt:lpstr>Distribution and Promotion</vt:lpstr>
      <vt:lpstr>PowerPoint Presentation</vt:lpstr>
      <vt:lpstr>Service  Provider  Reports</vt:lpstr>
      <vt:lpstr>PowerPoint Presentation</vt:lpstr>
      <vt:lpstr>PowerPoint Presentation</vt:lpstr>
      <vt:lpstr>PowerPoint Presentation</vt:lpstr>
      <vt:lpstr>PowerPoint Presentation</vt:lpstr>
      <vt:lpstr>Thank you.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Sara.Fluegel</dc:creator>
  <cp:lastModifiedBy>Brad Russell</cp:lastModifiedBy>
  <cp:revision>1497</cp:revision>
  <cp:lastPrinted>2017-08-11T18:19:56Z</cp:lastPrinted>
  <dcterms:created xsi:type="dcterms:W3CDTF">2014-09-09T15:32:25Z</dcterms:created>
  <dcterms:modified xsi:type="dcterms:W3CDTF">2020-09-11T21:55:00Z</dcterms:modified>
</cp:coreProperties>
</file>